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3"/>
  </p:notesMasterIdLst>
  <p:sldIdLst>
    <p:sldId id="360" r:id="rId3"/>
    <p:sldId id="568" r:id="rId4"/>
    <p:sldId id="355" r:id="rId5"/>
    <p:sldId id="371" r:id="rId6"/>
    <p:sldId id="376" r:id="rId7"/>
    <p:sldId id="380" r:id="rId8"/>
    <p:sldId id="414"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392" r:id="rId26"/>
    <p:sldId id="418" r:id="rId27"/>
    <p:sldId id="366" r:id="rId28"/>
    <p:sldId id="430" r:id="rId29"/>
    <p:sldId id="372" r:id="rId30"/>
    <p:sldId id="363" r:id="rId31"/>
    <p:sldId id="336" r:id="rId32"/>
    <p:sldId id="324" r:id="rId33"/>
    <p:sldId id="331" r:id="rId34"/>
    <p:sldId id="370" r:id="rId35"/>
    <p:sldId id="412" r:id="rId36"/>
    <p:sldId id="428" r:id="rId37"/>
    <p:sldId id="429" r:id="rId38"/>
    <p:sldId id="569" r:id="rId39"/>
    <p:sldId id="571" r:id="rId40"/>
    <p:sldId id="302" r:id="rId41"/>
    <p:sldId id="311" r:id="rId42"/>
    <p:sldId id="313" r:id="rId43"/>
    <p:sldId id="314" r:id="rId44"/>
    <p:sldId id="411" r:id="rId45"/>
    <p:sldId id="369" r:id="rId46"/>
    <p:sldId id="561" r:id="rId47"/>
    <p:sldId id="434" r:id="rId48"/>
    <p:sldId id="269" r:id="rId49"/>
    <p:sldId id="270" r:id="rId50"/>
    <p:sldId id="291" r:id="rId51"/>
    <p:sldId id="417" r:id="rId52"/>
    <p:sldId id="413" r:id="rId53"/>
    <p:sldId id="328" r:id="rId54"/>
    <p:sldId id="406" r:id="rId55"/>
    <p:sldId id="303" r:id="rId56"/>
    <p:sldId id="304" r:id="rId57"/>
    <p:sldId id="407" r:id="rId58"/>
    <p:sldId id="368" r:id="rId59"/>
    <p:sldId id="321" r:id="rId60"/>
    <p:sldId id="570" r:id="rId61"/>
    <p:sldId id="416" r:id="rId62"/>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568"/>
            <p14:sldId id="355"/>
            <p14:sldId id="371"/>
            <p14:sldId id="376"/>
            <p14:sldId id="380"/>
            <p14:sldId id="414"/>
            <p14:sldId id="256"/>
            <p14:sldId id="265"/>
            <p14:sldId id="378"/>
            <p14:sldId id="421"/>
            <p14:sldId id="423"/>
            <p14:sldId id="266"/>
          </p14:sldIdLst>
        </p14:section>
        <p14:section name="filter" id="{8CE85830-1EBC-4B15-A9C0-3C5DD3DA008A}">
          <p14:sldIdLst>
            <p14:sldId id="362"/>
            <p14:sldId id="340"/>
            <p14:sldId id="386"/>
            <p14:sldId id="281"/>
            <p14:sldId id="426"/>
            <p14:sldId id="295"/>
            <p14:sldId id="384"/>
            <p14:sldId id="297"/>
            <p14:sldId id="387"/>
            <p14:sldId id="285"/>
            <p14:sldId id="392"/>
            <p14:sldId id="418"/>
            <p14:sldId id="366"/>
            <p14:sldId id="430"/>
            <p14:sldId id="372"/>
          </p14:sldIdLst>
        </p14:section>
        <p14:section name="mutate" id="{5194B3A8-23FC-4B47-AFA1-13F0F45CB06C}">
          <p14:sldIdLst>
            <p14:sldId id="363"/>
            <p14:sldId id="336"/>
            <p14:sldId id="324"/>
            <p14:sldId id="331"/>
            <p14:sldId id="370"/>
            <p14:sldId id="412"/>
            <p14:sldId id="428"/>
            <p14:sldId id="429"/>
          </p14:sldIdLst>
        </p14:section>
        <p14:section name="pipe" id="{3095749A-94D0-754E-8334-EDFD837FE3A4}">
          <p14:sldIdLst>
            <p14:sldId id="569"/>
            <p14:sldId id="571"/>
            <p14:sldId id="302"/>
            <p14:sldId id="311"/>
            <p14:sldId id="313"/>
            <p14:sldId id="314"/>
            <p14:sldId id="411"/>
            <p14:sldId id="369"/>
            <p14:sldId id="561"/>
          </p14:sldIdLst>
        </p14:section>
        <p14:section name="what else" id="{E6F11B91-E182-4C40-985B-B4170BBEF7F7}">
          <p14:sldIdLst>
            <p14:sldId id="434"/>
            <p14:sldId id="269"/>
            <p14:sldId id="270"/>
            <p14:sldId id="291"/>
            <p14:sldId id="417"/>
            <p14:sldId id="413"/>
            <p14:sldId id="328"/>
            <p14:sldId id="406"/>
            <p14:sldId id="303"/>
            <p14:sldId id="304"/>
            <p14:sldId id="407"/>
            <p14:sldId id="368"/>
            <p14:sldId id="321"/>
            <p14:sldId id="570"/>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5C0"/>
    <a:srgbClr val="A0C283"/>
    <a:srgbClr val="F8A968"/>
    <a:srgbClr val="FCC598"/>
    <a:srgbClr val="A5C0E5"/>
    <a:srgbClr val="CEE3A7"/>
    <a:srgbClr val="E6A5A4"/>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11" autoAdjust="0"/>
    <p:restoredTop sz="79095" autoAdjust="0"/>
  </p:normalViewPr>
  <p:slideViewPr>
    <p:cSldViewPr snapToGrid="0">
      <p:cViewPr varScale="1">
        <p:scale>
          <a:sx n="102" d="100"/>
          <a:sy n="102" d="100"/>
        </p:scale>
        <p:origin x="1760" y="184"/>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2618512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800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158184526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Session 4</a:t>
            </a:r>
          </a:p>
          <a:p>
            <a:r>
              <a:rPr lang="en-US" sz="2800" b="1" dirty="0">
                <a:solidFill>
                  <a:schemeClr val="tx1">
                    <a:lumMod val="65000"/>
                    <a:lumOff val="35000"/>
                  </a:schemeClr>
                </a:solidFill>
              </a:rPr>
              <a:t>Patrick Mathias</a:t>
            </a:r>
          </a:p>
          <a:p>
            <a:r>
              <a:rPr lang="en-US" sz="2400" dirty="0">
                <a:solidFill>
                  <a:schemeClr val="tx1">
                    <a:lumMod val="65000"/>
                    <a:lumOff val="35000"/>
                  </a:schemeClr>
                </a:solidFill>
              </a:rPr>
              <a:t>September 26, 2021</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482750" y="2328132"/>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5102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Tree>
    <p:extLst>
      <p:ext uri="{BB962C8B-B14F-4D97-AF65-F5344CB8AC3E}">
        <p14:creationId xmlns:p14="http://schemas.microsoft.com/office/powerpoint/2010/main" val="121777473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Tree>
    <p:extLst>
      <p:ext uri="{BB962C8B-B14F-4D97-AF65-F5344CB8AC3E}">
        <p14:creationId xmlns:p14="http://schemas.microsoft.com/office/powerpoint/2010/main" val="25886623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2</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Goals</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Extract columns meeting inclusion criteria from a data frame</a:t>
            </a:r>
          </a:p>
          <a:p>
            <a:pPr marL="514350" indent="-514350">
              <a:buAutoNum type="arabicPeriod"/>
            </a:pPr>
            <a:r>
              <a:rPr lang="en-US" sz="2400" dirty="0"/>
              <a:t>Create new calculated columns not found in the original data frame</a:t>
            </a:r>
          </a:p>
          <a:p>
            <a:pPr marL="514350" indent="-514350">
              <a:buFont typeface="Arial"/>
              <a:buAutoNum type="arabicPeriod"/>
            </a:pPr>
            <a:r>
              <a:rPr lang="en-US" sz="2400" dirty="0"/>
              <a:t>Use the pipe operator to pass the output of one function as an input to the next function</a:t>
            </a:r>
          </a:p>
          <a:p>
            <a:pPr marL="514350" indent="-514350">
              <a:buAutoNum type="arabicPeriod"/>
            </a:pPr>
            <a:endParaRPr lang="en-US" sz="2400" dirty="0"/>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988755" y="2545875"/>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0" y="2592337"/>
            <a:ext cx="12192000"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0" y="2637837"/>
            <a:ext cx="12384379"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936472" y="2860520"/>
            <a:ext cx="11255528"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a:t>
            </a:r>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Answering the age old lab question</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There have been some complaints from a few inpatient units that turnaround times are longer than expected. You would like to a take a closer look at the tests that took longer than expected. For these inpatient samples turnaround times should rarely be longer than 18 hours, so you would specifically like to filter rows that are from inpatients and have a total turnaround time (collect to verify) of more than 18 hours.</a:t>
            </a:r>
          </a:p>
        </p:txBody>
      </p:sp>
    </p:spTree>
    <p:extLst>
      <p:ext uri="{BB962C8B-B14F-4D97-AF65-F5344CB8AC3E}">
        <p14:creationId xmlns:p14="http://schemas.microsoft.com/office/powerpoint/2010/main" val="264050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221978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3610" y="2388315"/>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col_rec_tat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rec_ver_tat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623610" y="1786912"/>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covid_testing</a:t>
            </a:r>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patient_class</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inpatient</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6" name="TextBox 5"/>
          <p:cNvSpPr txBox="1"/>
          <p:nvPr/>
        </p:nvSpPr>
        <p:spPr>
          <a:xfrm>
            <a:off x="623610" y="3282396"/>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filter(</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18)</a:t>
            </a:r>
          </a:p>
        </p:txBody>
      </p:sp>
      <p:sp>
        <p:nvSpPr>
          <p:cNvPr id="7" name="Rectangle 6"/>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8465779"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err="1">
                <a:solidFill>
                  <a:schemeClr val="accent3">
                    <a:lumMod val="75000"/>
                  </a:schemeClr>
                </a:solidFill>
                <a:latin typeface="Consolas" panose="020B0609020204030204" pitchFamily="49" charset="0"/>
                <a:ea typeface="Courier New"/>
                <a:cs typeface="Courier New"/>
                <a:sym typeface="Courier New"/>
              </a:rPr>
              <a:t>patient_class</a:t>
            </a:r>
            <a:r>
              <a:rPr lang="en-US" sz="2800" dirty="0">
                <a:solidFill>
                  <a:schemeClr val="accent3">
                    <a:lumMod val="75000"/>
                  </a:schemeClr>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84810" y="3166276"/>
            <a:ext cx="3679639" cy="523220"/>
          </a:xfrm>
          <a:prstGeom prst="rect">
            <a:avLst/>
          </a:prstGeom>
        </p:spPr>
        <p:txBody>
          <a:bodyPr wrap="square">
            <a:spAutoFit/>
          </a:bodyPr>
          <a:lstStyle/>
          <a:p>
            <a:r>
              <a:rPr lang="en-US" sz="2800" dirty="0" err="1">
                <a:solidFill>
                  <a:srgbClr val="0365C0"/>
                </a:solidFill>
                <a:latin typeface="Consolas" panose="020B0609020204030204" pitchFamily="49" charset="0"/>
                <a:ea typeface="Courier New"/>
                <a:cs typeface="Courier New"/>
                <a:sym typeface="Courier New"/>
              </a:rPr>
              <a:t>covid_testing</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557408" y="4204914"/>
            <a:ext cx="11160690"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0635" y="4365849"/>
            <a:ext cx="10240304"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a:t>
            </a:r>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solidFill>
                  <a:schemeClr val="tx1"/>
                </a:solidFill>
                <a:latin typeface="Consolas" panose="020B0609020204030204" pitchFamily="49" charset="0"/>
                <a:ea typeface="Courier New"/>
                <a:cs typeface="Courier New"/>
                <a:sym typeface="Courier New"/>
              </a:rPr>
              <a:t>, </a:t>
            </a:r>
            <a:r>
              <a:rPr lang="en-US" sz="2800" dirty="0" err="1">
                <a:solidFill>
                  <a:schemeClr val="tx1"/>
                </a:solidFill>
                <a:latin typeface="Consolas" panose="020B0609020204030204" pitchFamily="49" charset="0"/>
                <a:ea typeface="Courier New"/>
                <a:cs typeface="Courier New"/>
                <a:sym typeface="Courier New"/>
              </a:rPr>
              <a:t>patient_class</a:t>
            </a:r>
            <a:r>
              <a:rPr lang="en-US" sz="2800" dirty="0">
                <a:solidFill>
                  <a:schemeClr val="tx1"/>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740635" y="4950624"/>
            <a:ext cx="10831811" cy="523220"/>
          </a:xfrm>
          <a:prstGeom prst="rect">
            <a:avLst/>
          </a:prstGeom>
        </p:spPr>
        <p:txBody>
          <a:bodyPr wrap="none">
            <a:spAutoFit/>
          </a:bodyPr>
          <a:lstStyle/>
          <a:p>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latin typeface="Consolas" panose="020B0609020204030204" pitchFamily="49" charset="0"/>
                <a:ea typeface="Courier New"/>
                <a:cs typeface="Courier New"/>
                <a:sym typeface="Courier New"/>
              </a:rPr>
              <a:t> %&gt;% filter(</a:t>
            </a:r>
            <a:r>
              <a:rPr lang="en-US" sz="2800" dirty="0" err="1">
                <a:latin typeface="Consolas" panose="020B0609020204030204" pitchFamily="49" charset="0"/>
                <a:ea typeface="Courier New"/>
                <a:cs typeface="Courier New"/>
                <a:sym typeface="Courier New"/>
              </a:rPr>
              <a:t>patient_class</a:t>
            </a:r>
            <a:r>
              <a:rPr lang="en-US" sz="2800" dirty="0">
                <a:latin typeface="Consolas" panose="020B0609020204030204" pitchFamily="49" charset="0"/>
                <a:ea typeface="Courier New"/>
                <a:cs typeface="Courier New"/>
                <a:sym typeface="Courier New"/>
              </a:rPr>
              <a:t> == ‘inpatient’)</a:t>
            </a:r>
            <a:endParaRPr lang="en-US" sz="28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085878" y="5797625"/>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073009" y="3157603"/>
            <a:ext cx="77617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86929" y="184978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92000" y="1901450"/>
            <a:ext cx="10782260" cy="2677656"/>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‘inpatient’)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18)</a:t>
            </a: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Rectangle 6">
            <a:extLst>
              <a:ext uri="{FF2B5EF4-FFF2-40B4-BE49-F238E27FC236}">
                <a16:creationId xmlns:a16="http://schemas.microsoft.com/office/drawing/2014/main" id="{BB9BE619-5752-434B-923C-3017372223D7}"/>
              </a:ext>
            </a:extLst>
          </p:cNvPr>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Tree>
    <p:extLst>
      <p:ext uri="{BB962C8B-B14F-4D97-AF65-F5344CB8AC3E}">
        <p14:creationId xmlns:p14="http://schemas.microsoft.com/office/powerpoint/2010/main" val="260780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4</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Adds a column with the total turnaround time (sum of </a:t>
            </a:r>
            <a:r>
              <a:rPr lang="en-US" sz="2800" b="1" dirty="0" err="1">
                <a:solidFill>
                  <a:srgbClr val="005493"/>
                </a:solidFill>
                <a:latin typeface="Consolas" panose="020B0609020204030204" pitchFamily="49" charset="0"/>
                <a:ea typeface="Calibri"/>
                <a:cs typeface="Consolas" panose="020B0609020204030204" pitchFamily="49" charset="0"/>
                <a:sym typeface="Calibri"/>
              </a:rPr>
              <a:t>col_ver_tat</a:t>
            </a:r>
            <a:r>
              <a:rPr lang="en-US" sz="2800" dirty="0">
                <a:solidFill>
                  <a:srgbClr val="005493"/>
                </a:solidFill>
                <a:latin typeface="Calibri"/>
                <a:ea typeface="Calibri"/>
                <a:cs typeface="Calibri"/>
                <a:sym typeface="Calibri"/>
              </a:rPr>
              <a:t> and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endParaRPr lang="en-US" sz="2800" b="1"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Filters to include only the turnaround times greater than 10 hours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316713" y="1730026"/>
            <a:ext cx="8214231" cy="1013570"/>
          </a:xfrm>
        </p:spPr>
        <p:txBody>
          <a:bodyPr>
            <a:normAutofit lnSpcReduction="10000"/>
          </a:bodyPr>
          <a:lstStyle/>
          <a:p>
            <a:pPr marL="0" indent="0">
              <a:buNone/>
            </a:pPr>
            <a:r>
              <a:rPr lang="en-US" sz="2400" b="1" dirty="0" err="1"/>
              <a:t>dplyr</a:t>
            </a:r>
            <a:r>
              <a:rPr lang="en-US" sz="2400" dirty="0"/>
              <a:t> is a package that provides a </a:t>
            </a:r>
            <a:r>
              <a:rPr lang="en-US" sz="2400" b="1" dirty="0"/>
              <a:t>grammar of data manipulation</a:t>
            </a:r>
            <a:r>
              <a:rPr lang="en-US" sz="2400" dirty="0"/>
              <a:t>. Common operations include extracting a subset of your data set and adding new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3"/>
          <a:stretch>
            <a:fillRect/>
          </a:stretch>
        </p:blipFill>
        <p:spPr>
          <a:xfrm>
            <a:off x="1489995" y="2885089"/>
            <a:ext cx="1488242" cy="689291"/>
          </a:xfrm>
          <a:prstGeom prst="rect">
            <a:avLst/>
          </a:prstGeom>
        </p:spPr>
      </p:pic>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492930" y="2885088"/>
            <a:ext cx="8214231" cy="843488"/>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Fully utilizing </a:t>
            </a:r>
            <a:r>
              <a:rPr lang="en-US" sz="2400" b="1" dirty="0" err="1"/>
              <a:t>dplyr</a:t>
            </a:r>
            <a:r>
              <a:rPr lang="en-US" sz="2400" dirty="0"/>
              <a:t> requires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492929" y="3853597"/>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The </a:t>
            </a:r>
            <a:r>
              <a:rPr lang="en-US" sz="2400" b="1" dirty="0"/>
              <a:t>filter</a:t>
            </a:r>
            <a:r>
              <a:rPr lang="en-US" sz="2400" dirty="0"/>
              <a:t> function allows you to extract a subset of your data using logical conditions</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492928" y="4804393"/>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The </a:t>
            </a:r>
            <a:r>
              <a:rPr lang="en-US" sz="2400" b="1" dirty="0"/>
              <a:t>mutate</a:t>
            </a:r>
            <a:r>
              <a:rPr lang="en-US" sz="2400" dirty="0"/>
              <a:t> function allows you to add new columns to your data frame that can apply calculations across columns in your data frame</a:t>
            </a:r>
          </a:p>
        </p:txBody>
      </p:sp>
      <p:sp>
        <p:nvSpPr>
          <p:cNvPr id="23" name="Google Shape;46;p7">
            <a:extLst>
              <a:ext uri="{FF2B5EF4-FFF2-40B4-BE49-F238E27FC236}">
                <a16:creationId xmlns:a16="http://schemas.microsoft.com/office/drawing/2014/main" id="{2B391220-C445-5F45-96E9-40E2829769BB}"/>
              </a:ext>
            </a:extLst>
          </p:cNvPr>
          <p:cNvSpPr>
            <a:spLocks noChangeAspect="1"/>
          </p:cNvSpPr>
          <p:nvPr/>
        </p:nvSpPr>
        <p:spPr>
          <a:xfrm>
            <a:off x="1877758" y="1682451"/>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graphicFrame>
        <p:nvGraphicFramePr>
          <p:cNvPr id="24" name="Google Shape;154;p18">
            <a:extLst>
              <a:ext uri="{FF2B5EF4-FFF2-40B4-BE49-F238E27FC236}">
                <a16:creationId xmlns:a16="http://schemas.microsoft.com/office/drawing/2014/main" id="{E2E5A1F7-4B72-2D4C-BCE2-8751CB4C84C8}"/>
              </a:ext>
            </a:extLst>
          </p:cNvPr>
          <p:cNvGraphicFramePr/>
          <p:nvPr>
            <p:extLst>
              <p:ext uri="{D42A27DB-BD31-4B8C-83A1-F6EECF244321}">
                <p14:modId xmlns:p14="http://schemas.microsoft.com/office/powerpoint/2010/main" val="1851794178"/>
              </p:ext>
            </p:extLst>
          </p:nvPr>
        </p:nvGraphicFramePr>
        <p:xfrm>
          <a:off x="208589" y="3749276"/>
          <a:ext cx="1034955" cy="951979"/>
        </p:xfrm>
        <a:graphic>
          <a:graphicData uri="http://schemas.openxmlformats.org/drawingml/2006/table">
            <a:tbl>
              <a:tblPr firstRow="1" bandRow="1">
                <a:noFill/>
                <a:tableStyleId>{809C1C93-8995-4D9E-87C8-A8817AF97DB9}</a:tableStyleId>
              </a:tblPr>
              <a:tblGrid>
                <a:gridCol w="205509">
                  <a:extLst>
                    <a:ext uri="{9D8B030D-6E8A-4147-A177-3AD203B41FA5}">
                      <a16:colId xmlns:a16="http://schemas.microsoft.com/office/drawing/2014/main" val="20000"/>
                    </a:ext>
                  </a:extLst>
                </a:gridCol>
                <a:gridCol w="194407">
                  <a:extLst>
                    <a:ext uri="{9D8B030D-6E8A-4147-A177-3AD203B41FA5}">
                      <a16:colId xmlns:a16="http://schemas.microsoft.com/office/drawing/2014/main" val="20001"/>
                    </a:ext>
                  </a:extLst>
                </a:gridCol>
                <a:gridCol w="609639">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5" name="Google Shape;156;p18">
            <a:extLst>
              <a:ext uri="{FF2B5EF4-FFF2-40B4-BE49-F238E27FC236}">
                <a16:creationId xmlns:a16="http://schemas.microsoft.com/office/drawing/2014/main" id="{2691A68C-5075-7148-B0BE-09B4879622EB}"/>
              </a:ext>
            </a:extLst>
          </p:cNvPr>
          <p:cNvGraphicFramePr/>
          <p:nvPr>
            <p:extLst>
              <p:ext uri="{D42A27DB-BD31-4B8C-83A1-F6EECF244321}">
                <p14:modId xmlns:p14="http://schemas.microsoft.com/office/powerpoint/2010/main" val="1193261454"/>
              </p:ext>
            </p:extLst>
          </p:nvPr>
        </p:nvGraphicFramePr>
        <p:xfrm>
          <a:off x="1877758" y="3957436"/>
          <a:ext cx="1259548" cy="431130"/>
        </p:xfrm>
        <a:graphic>
          <a:graphicData uri="http://schemas.openxmlformats.org/drawingml/2006/table">
            <a:tbl>
              <a:tblPr firstRow="1" bandRow="1">
                <a:noFill/>
                <a:tableStyleId>{809C1C93-8995-4D9E-87C8-A8817AF97DB9}</a:tableStyleId>
              </a:tblPr>
              <a:tblGrid>
                <a:gridCol w="251916">
                  <a:extLst>
                    <a:ext uri="{9D8B030D-6E8A-4147-A177-3AD203B41FA5}">
                      <a16:colId xmlns:a16="http://schemas.microsoft.com/office/drawing/2014/main" val="20000"/>
                    </a:ext>
                  </a:extLst>
                </a:gridCol>
                <a:gridCol w="238307">
                  <a:extLst>
                    <a:ext uri="{9D8B030D-6E8A-4147-A177-3AD203B41FA5}">
                      <a16:colId xmlns:a16="http://schemas.microsoft.com/office/drawing/2014/main" val="20001"/>
                    </a:ext>
                  </a:extLst>
                </a:gridCol>
                <a:gridCol w="344950">
                  <a:extLst>
                    <a:ext uri="{9D8B030D-6E8A-4147-A177-3AD203B41FA5}">
                      <a16:colId xmlns:a16="http://schemas.microsoft.com/office/drawing/2014/main" val="20002"/>
                    </a:ext>
                  </a:extLst>
                </a:gridCol>
                <a:gridCol w="424375">
                  <a:extLst>
                    <a:ext uri="{9D8B030D-6E8A-4147-A177-3AD203B41FA5}">
                      <a16:colId xmlns:a16="http://schemas.microsoft.com/office/drawing/2014/main" val="20003"/>
                    </a:ext>
                  </a:extLst>
                </a:gridCol>
              </a:tblGrid>
              <a:tr h="14371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6" name="Right Arrow 25">
            <a:extLst>
              <a:ext uri="{FF2B5EF4-FFF2-40B4-BE49-F238E27FC236}">
                <a16:creationId xmlns:a16="http://schemas.microsoft.com/office/drawing/2014/main" id="{D0EBE59F-9360-BB41-A86A-4C4C6C26D80E}"/>
              </a:ext>
            </a:extLst>
          </p:cNvPr>
          <p:cNvSpPr/>
          <p:nvPr/>
        </p:nvSpPr>
        <p:spPr>
          <a:xfrm>
            <a:off x="1404626" y="4091409"/>
            <a:ext cx="393761" cy="1805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71F81AA-B4FE-E947-B544-155748473E05}"/>
              </a:ext>
            </a:extLst>
          </p:cNvPr>
          <p:cNvPicPr>
            <a:picLocks noChangeAspect="1"/>
          </p:cNvPicPr>
          <p:nvPr/>
        </p:nvPicPr>
        <p:blipFill>
          <a:blip r:embed="rId5"/>
          <a:stretch>
            <a:fillRect/>
          </a:stretch>
        </p:blipFill>
        <p:spPr>
          <a:xfrm>
            <a:off x="112614" y="4905595"/>
            <a:ext cx="3204099" cy="873846"/>
          </a:xfrm>
          <a:prstGeom prst="rect">
            <a:avLst/>
          </a:prstGeom>
        </p:spPr>
      </p:pic>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599" y="531932"/>
            <a:ext cx="7926801" cy="777536"/>
          </a:xfrm>
        </p:spPr>
        <p:txBody>
          <a:bodyPr/>
          <a:lstStyle/>
          <a:p>
            <a:r>
              <a:rPr lang="en-US" sz="4800" dirty="0">
                <a:solidFill>
                  <a:srgbClr val="000000"/>
                </a:solidFill>
              </a:rPr>
              <a:t>Example: Applying the pipe</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40686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Extract columns meeting inclusion criteria from a data frame</a:t>
            </a:r>
          </a:p>
          <a:p>
            <a:pPr marL="514350" indent="-514350">
              <a:buAutoNum type="arabicPeriod"/>
            </a:pPr>
            <a:r>
              <a:rPr lang="en-US" sz="2800" dirty="0"/>
              <a:t>Create new calculated columns not found in the original data frame</a:t>
            </a:r>
          </a:p>
          <a:p>
            <a:pPr marL="514350" indent="-514350">
              <a:buFont typeface="Arial"/>
              <a:buAutoNum type="arabicPeriod"/>
            </a:pPr>
            <a:r>
              <a:rPr lang="en-US" sz="2800" dirty="0"/>
              <a:t>Use the pipe operator to pass the output of one function as an input to the next function</a:t>
            </a:r>
          </a:p>
          <a:p>
            <a:pPr marL="514350" indent="-514350">
              <a:buAutoNum type="arabicPeriod"/>
            </a:pPr>
            <a:endParaRPr lang="en-US" sz="2800" dirty="0"/>
          </a:p>
        </p:txBody>
      </p:sp>
    </p:spTree>
    <p:extLst>
      <p:ext uri="{BB962C8B-B14F-4D97-AF65-F5344CB8AC3E}">
        <p14:creationId xmlns:p14="http://schemas.microsoft.com/office/powerpoint/2010/main" val="153303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5065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49508</TotalTime>
  <Words>6084</Words>
  <Application>Microsoft Macintosh PowerPoint</Application>
  <PresentationFormat>Widescreen</PresentationFormat>
  <Paragraphs>762</Paragraphs>
  <Slides>60</Slides>
  <Notes>59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60</vt:i4>
      </vt:variant>
    </vt:vector>
  </HeadingPairs>
  <TitlesOfParts>
    <vt:vector size="76" baseType="lpstr">
      <vt:lpstr>Arial</vt:lpstr>
      <vt:lpstr>Calibri</vt:lpstr>
      <vt:lpstr>Cambria</vt:lpstr>
      <vt:lpstr>Consolas</vt:lpstr>
      <vt:lpstr>Courier New</vt:lpstr>
      <vt:lpstr>Gill Sans</vt:lpstr>
      <vt:lpstr>Helvetica</vt:lpstr>
      <vt:lpstr>Monaco</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vt:lpstr>
      <vt:lpstr>filter() variants</vt:lpstr>
      <vt:lpstr>Creating a New Column</vt:lpstr>
      <vt:lpstr>mutate()</vt:lpstr>
      <vt:lpstr>mutate()</vt:lpstr>
      <vt:lpstr>mutate()</vt:lpstr>
      <vt:lpstr>PowerPoint Presentation</vt:lpstr>
      <vt:lpstr>PowerPoint Presentation</vt:lpstr>
      <vt:lpstr>mutate()</vt:lpstr>
      <vt:lpstr>mutate()</vt:lpstr>
      <vt:lpstr>Piping Data from One Row to the Next</vt:lpstr>
      <vt:lpstr>Answering the age old lab question</vt:lpstr>
      <vt:lpstr>Data Analysis Steps</vt:lpstr>
      <vt:lpstr>The Pipe Operator %&gt;%</vt:lpstr>
      <vt:lpstr>Data Analysis Steps</vt:lpstr>
      <vt:lpstr>Shortcut to type %&gt;% </vt:lpstr>
      <vt:lpstr>Scene</vt:lpstr>
      <vt:lpstr>PowerPoint Presentation</vt:lpstr>
      <vt:lpstr>PowerPoint Presentation</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PowerPoint Presentation</vt:lpstr>
      <vt:lpstr>Transforming data</vt:lpstr>
      <vt:lpstr>Example: Applying the pipe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303</cp:revision>
  <cp:lastPrinted>2019-05-03T14:53:33Z</cp:lastPrinted>
  <dcterms:modified xsi:type="dcterms:W3CDTF">2021-10-02T05:05:28Z</dcterms:modified>
</cp:coreProperties>
</file>